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0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2.xml" ContentType="application/vnd.openxmlformats-officedocument.theme+xml"/>
  <Override PartName="/ppt/slideLayouts/slideLayout49.xml" ContentType="application/vnd.openxmlformats-officedocument.presentationml.slideLayout+xml"/>
  <Override PartName="/ppt/theme/theme13.xml" ContentType="application/vnd.openxmlformats-officedocument.theme+xml"/>
  <Override PartName="/ppt/slideLayouts/slideLayout50.xml" ContentType="application/vnd.openxmlformats-officedocument.presentationml.slideLayout+xml"/>
  <Override PartName="/ppt/theme/theme14.xml" ContentType="application/vnd.openxmlformats-officedocument.theme+xml"/>
  <Override PartName="/ppt/slideLayouts/slideLayout51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4"/>
    <p:sldMasterId id="2147483722" r:id="rId5"/>
    <p:sldMasterId id="2147483709" r:id="rId6"/>
    <p:sldMasterId id="2147483713" r:id="rId7"/>
    <p:sldMasterId id="2147483716" r:id="rId8"/>
    <p:sldMasterId id="2147483730" r:id="rId9"/>
    <p:sldMasterId id="2147483665" r:id="rId10"/>
    <p:sldMasterId id="2147483688" r:id="rId11"/>
    <p:sldMasterId id="2147483692" r:id="rId12"/>
    <p:sldMasterId id="2147483680" r:id="rId13"/>
    <p:sldMasterId id="2147483684" r:id="rId14"/>
    <p:sldMasterId id="2147483669" r:id="rId15"/>
    <p:sldMasterId id="2147483676" r:id="rId16"/>
    <p:sldMasterId id="2147483678" r:id="rId17"/>
    <p:sldMasterId id="2147483701" r:id="rId18"/>
  </p:sldMasterIdLst>
  <p:notesMasterIdLst>
    <p:notesMasterId r:id="rId22"/>
  </p:notesMasterIdLst>
  <p:sldIdLst>
    <p:sldId id="266" r:id="rId19"/>
    <p:sldId id="278" r:id="rId20"/>
    <p:sldId id="31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Proxima Nova Lt" panose="02000506030000020004" pitchFamily="2" charset="7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ie" initials="A" lastIdx="14" clrIdx="0"/>
  <p:cmAuthor id="1" name="annie leung" initials="al" lastIdx="47" clrIdx="1">
    <p:extLst>
      <p:ext uri="{19B8F6BF-5375-455C-9EA6-DF929625EA0E}">
        <p15:presenceInfo xmlns:p15="http://schemas.microsoft.com/office/powerpoint/2012/main" userId="S::annie.leung@predictum.com::6deb586e-05c2-4719-a943-f620b63cb644" providerId="AD"/>
      </p:ext>
    </p:extLst>
  </p:cmAuthor>
  <p:cmAuthor id="2" name="JD Landgrebe" initials="JL" lastIdx="14" clrIdx="2">
    <p:extLst>
      <p:ext uri="{19B8F6BF-5375-455C-9EA6-DF929625EA0E}">
        <p15:presenceInfo xmlns:p15="http://schemas.microsoft.com/office/powerpoint/2012/main" userId="S::jdlandgrebe_data-delve.com#ext#@predictumit.onmicrosoft.com::cda273ff-95ed-4814-a7ae-b7df0935afaf" providerId="AD"/>
      </p:ext>
    </p:extLst>
  </p:cmAuthor>
  <p:cmAuthor id="3" name="JD Landgrebe" initials="JL [2]" lastIdx="12" clrIdx="3">
    <p:extLst>
      <p:ext uri="{19B8F6BF-5375-455C-9EA6-DF929625EA0E}">
        <p15:presenceInfo xmlns:p15="http://schemas.microsoft.com/office/powerpoint/2012/main" userId="S::jdlandgrebe@data-delve.com::921edb75-05d0-42c9-b1e2-8db0895daa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6CA8"/>
    <a:srgbClr val="FFFFFF"/>
    <a:srgbClr val="6C376B"/>
    <a:srgbClr val="72ADC4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3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5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44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4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arm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56280-BAB6-4C48-A1AD-8B3CC9BE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687200"/>
            <a:ext cx="39541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316CFF-BA02-6440-ADDB-3D4DCA186B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263729"/>
            <a:ext cx="4038530" cy="2870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000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</p:spTree>
    <p:extLst>
      <p:ext uri="{BB962C8B-B14F-4D97-AF65-F5344CB8AC3E}">
        <p14:creationId xmlns:p14="http://schemas.microsoft.com/office/powerpoint/2010/main" val="263601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motive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55880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mi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56280-BAB6-4C48-A1AD-8B3CC9BE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687200"/>
            <a:ext cx="39541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316CFF-BA02-6440-ADDB-3D4DCA186B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263729"/>
            <a:ext cx="4038530" cy="2870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000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</p:spTree>
    <p:extLst>
      <p:ext uri="{BB962C8B-B14F-4D97-AF65-F5344CB8AC3E}">
        <p14:creationId xmlns:p14="http://schemas.microsoft.com/office/powerpoint/2010/main" val="330699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mi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79465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sumer Produc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56280-BAB6-4C48-A1AD-8B3CC9BE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687200"/>
            <a:ext cx="39541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316CFF-BA02-6440-ADDB-3D4DCA186B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263729"/>
            <a:ext cx="4038530" cy="2870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000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</p:spTree>
    <p:extLst>
      <p:ext uri="{BB962C8B-B14F-4D97-AF65-F5344CB8AC3E}">
        <p14:creationId xmlns:p14="http://schemas.microsoft.com/office/powerpoint/2010/main" val="3849155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ducts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00046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</a:t>
            </a:r>
            <a:r>
              <a:rPr lang="en-US" err="1"/>
              <a:t>Predictum</a:t>
            </a:r>
            <a:r>
              <a:rPr lang="en-US"/>
              <a:t>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4FECB-F413-4B4A-B7A2-13EEE4278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49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de by S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BC8105-0721-CC4C-8F69-FFD9F8004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BB75ABE-71F4-864C-9517-F2D7FF904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221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043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614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441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rma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02189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4FECB-F413-4B4A-B7A2-13EEE4278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120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s Gre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4FECB-F413-4B4A-B7A2-13EEE4278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819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de by Side Gre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BC8105-0721-CC4C-8F69-FFD9F8004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BB75ABE-71F4-864C-9517-F2D7FF904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7588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842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Gre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132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ross Indust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56280-BAB6-4C48-A1AD-8B3CC9BE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687200"/>
            <a:ext cx="39541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316CFF-BA02-6440-ADDB-3D4DCA186B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263729"/>
            <a:ext cx="4038530" cy="2870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000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</p:spTree>
    <p:extLst>
      <p:ext uri="{BB962C8B-B14F-4D97-AF65-F5344CB8AC3E}">
        <p14:creationId xmlns:p14="http://schemas.microsoft.com/office/powerpoint/2010/main" val="22068261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1833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4FECB-F413-4B4A-B7A2-13EEE4278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7763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BC8105-0721-CC4C-8F69-FFD9F8004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BB75ABE-71F4-864C-9517-F2D7FF904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43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316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4985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3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ide by S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BC8105-0721-CC4C-8F69-FFD9F8004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BB75ABE-71F4-864C-9517-F2D7FF904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432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s Brow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4FECB-F413-4B4A-B7A2-13EEE4278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740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de by Side Brow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BC8105-0721-CC4C-8F69-FFD9F8004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BB75ABE-71F4-864C-9517-F2D7FF904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620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nk Brow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1331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nk Brown No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58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s Brown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4FECB-F413-4B4A-B7A2-13EEE4278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15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ide by Side Brown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BC8105-0721-CC4C-8F69-FFD9F8004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BB75ABE-71F4-864C-9517-F2D7FF904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683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nk Brown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53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emist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56280-BAB6-4C48-A1AD-8B3CC9BE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687200"/>
            <a:ext cx="39541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316CFF-BA02-6440-ADDB-3D4DCA186B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263729"/>
            <a:ext cx="4038530" cy="2870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000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</p:spTree>
    <p:extLst>
      <p:ext uri="{BB962C8B-B14F-4D97-AF65-F5344CB8AC3E}">
        <p14:creationId xmlns:p14="http://schemas.microsoft.com/office/powerpoint/2010/main" val="1781288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nk Brown no logo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4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 Brown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2057400"/>
            <a:ext cx="6172201" cy="38115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0" indent="457200">
              <a:buSzTx/>
              <a:buFontTx/>
              <a:buNone/>
              <a:defRPr sz="1600" baseline="0">
                <a:solidFill>
                  <a:schemeClr val="bg1"/>
                </a:solidFill>
              </a:defRPr>
            </a:lvl2pPr>
            <a:lvl3pPr marL="0" indent="914400">
              <a:buSzTx/>
              <a:buFontTx/>
              <a:buNone/>
              <a:defRPr sz="1600" baseline="0">
                <a:solidFill>
                  <a:schemeClr val="bg1"/>
                </a:solidFill>
              </a:defRPr>
            </a:lvl3pPr>
            <a:lvl4pPr marL="0" indent="1371600">
              <a:buSzTx/>
              <a:buFontTx/>
              <a:buNone/>
              <a:defRPr sz="1600" baseline="0">
                <a:solidFill>
                  <a:schemeClr val="bg1"/>
                </a:solidFill>
              </a:defRPr>
            </a:lvl4pPr>
            <a:lvl5pPr marL="0" indent="1828800">
              <a:buSzTx/>
              <a:buFontTx/>
              <a:buNone/>
              <a:defRPr sz="1600" baseline="0">
                <a:solidFill>
                  <a:schemeClr val="bg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838200" y="57827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356350"/>
            <a:ext cx="263983" cy="26924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01542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8748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 Industry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BEBBB21-5404-734A-95DF-854C317E40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1634" y="379122"/>
            <a:ext cx="1981200" cy="17145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6F24BCA-6233-6F40-8DA4-819BD73845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3072" y="515264"/>
            <a:ext cx="1905000" cy="15494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816F815-1350-944A-9483-C0E71B3024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26396" y="483514"/>
            <a:ext cx="2032000" cy="16129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443F0E7-C7DC-4F42-8DD5-0FB8E6D49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710" y="638858"/>
            <a:ext cx="1701800" cy="1168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A1D8DF-8487-DD48-9267-7A091E49672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8" y="711915"/>
            <a:ext cx="1701800" cy="11684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CE5FEA7-F9D7-9445-9522-82C984EC2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1600"/>
            <a:ext cx="9144000" cy="51276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 cap="all" spc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C26501-A86F-E447-9085-A9D79F00A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1600"/>
            <a:ext cx="9144000" cy="1192066"/>
          </a:xfrm>
          <a:prstGeom prst="rect">
            <a:avLst/>
          </a:prstGeom>
        </p:spPr>
        <p:txBody>
          <a:bodyPr anchor="t" anchorCtr="0"/>
          <a:lstStyle>
            <a:lvl1pPr algn="ctr">
              <a:defRPr sz="5000" cap="all" spc="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4600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hem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648EC12-ECA4-2845-AF66-47A24F9FA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1600"/>
            <a:ext cx="9144000" cy="51276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 cap="all" spc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C4132E-9A33-874E-AACB-4674F9F35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1600"/>
            <a:ext cx="9144000" cy="1192066"/>
          </a:xfrm>
          <a:prstGeom prst="rect">
            <a:avLst/>
          </a:prstGeom>
        </p:spPr>
        <p:txBody>
          <a:bodyPr anchor="t" anchorCtr="0"/>
          <a:lstStyle>
            <a:lvl1pPr algn="ctr">
              <a:defRPr sz="5000" cap="all" spc="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54E0-2227-494F-AF8B-92DAFB0071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4240" y="1733069"/>
            <a:ext cx="806451" cy="9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29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micond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648EC12-ECA4-2845-AF66-47A24F9FA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1600"/>
            <a:ext cx="9144000" cy="51276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 cap="all" spc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C4132E-9A33-874E-AACB-4674F9F35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1600"/>
            <a:ext cx="9144000" cy="1192066"/>
          </a:xfrm>
          <a:prstGeom prst="rect">
            <a:avLst/>
          </a:prstGeom>
        </p:spPr>
        <p:txBody>
          <a:bodyPr anchor="t" anchorCtr="0"/>
          <a:lstStyle>
            <a:lvl1pPr algn="ctr">
              <a:defRPr sz="5000" cap="all" spc="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5B9F9-B2CD-7448-A435-EF6A9EDD4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62600" y="1619628"/>
            <a:ext cx="863599" cy="8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35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648EC12-ECA4-2845-AF66-47A24F9FA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1600"/>
            <a:ext cx="9144000" cy="51276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 cap="all" spc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C4132E-9A33-874E-AACB-4674F9F35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1600"/>
            <a:ext cx="9144000" cy="1192066"/>
          </a:xfrm>
          <a:prstGeom prst="rect">
            <a:avLst/>
          </a:prstGeom>
        </p:spPr>
        <p:txBody>
          <a:bodyPr anchor="t" anchorCtr="0"/>
          <a:lstStyle>
            <a:lvl1pPr algn="ctr">
              <a:defRPr sz="5000" cap="all" spc="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166CE-A4B8-454A-B0C7-E3A36964A0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54465" y="1548221"/>
            <a:ext cx="920935" cy="9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314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ha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648EC12-ECA4-2845-AF66-47A24F9FA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1600"/>
            <a:ext cx="9144000" cy="51276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 cap="all" spc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C4132E-9A33-874E-AACB-4674F9F35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1600"/>
            <a:ext cx="9144000" cy="1192066"/>
          </a:xfrm>
          <a:prstGeom prst="rect">
            <a:avLst/>
          </a:prstGeom>
        </p:spPr>
        <p:txBody>
          <a:bodyPr anchor="t" anchorCtr="0"/>
          <a:lstStyle>
            <a:lvl1pPr algn="ctr">
              <a:defRPr sz="5000" cap="all" spc="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9FBF-777A-9345-AE1F-37E3ABFDDE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41433" y="1542859"/>
            <a:ext cx="808568" cy="96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218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utomo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648EC12-ECA4-2845-AF66-47A24F9FA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1600"/>
            <a:ext cx="9144000" cy="51276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 cap="all" spc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C4132E-9A33-874E-AACB-4674F9F35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1600"/>
            <a:ext cx="9144000" cy="1192066"/>
          </a:xfrm>
          <a:prstGeom prst="rect">
            <a:avLst/>
          </a:prstGeom>
        </p:spPr>
        <p:txBody>
          <a:bodyPr anchor="t" anchorCtr="0"/>
          <a:lstStyle>
            <a:lvl1pPr algn="ctr">
              <a:defRPr sz="5000" cap="all" spc="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B8841-BBC3-7B48-8882-DEA082BC5E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08083" y="1792351"/>
            <a:ext cx="1075267" cy="71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275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3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335183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7193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67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oss Indust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56280-BAB6-4C48-A1AD-8B3CC9BE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687200"/>
            <a:ext cx="39541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316CFF-BA02-6440-ADDB-3D4DCA186B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263729"/>
            <a:ext cx="4038530" cy="2870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000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</p:spTree>
    <p:extLst>
      <p:ext uri="{BB962C8B-B14F-4D97-AF65-F5344CB8AC3E}">
        <p14:creationId xmlns:p14="http://schemas.microsoft.com/office/powerpoint/2010/main" val="177557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 Industry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89827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C8594C7-05D4-9C4A-916F-A648466E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133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C5069A-EF8F-694E-B9B5-FB0A64535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16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724D1F5-65A6-194D-AEB5-5836A3D3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889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tomoti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56280-BAB6-4C48-A1AD-8B3CC9BE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687200"/>
            <a:ext cx="39541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316CFF-BA02-6440-ADDB-3D4DCA186B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263729"/>
            <a:ext cx="4038530" cy="2870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000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</p:spTree>
    <p:extLst>
      <p:ext uri="{BB962C8B-B14F-4D97-AF65-F5344CB8AC3E}">
        <p14:creationId xmlns:p14="http://schemas.microsoft.com/office/powerpoint/2010/main" val="236228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.jpe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3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9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4.emf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8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84BD3C-5907-F54E-A70F-37031505F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07" y="-44501"/>
            <a:ext cx="12271113" cy="69025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B4B4AD-402E-DD45-AA74-EF5B295416E8}"/>
              </a:ext>
            </a:extLst>
          </p:cNvPr>
          <p:cNvSpPr txBox="1"/>
          <p:nvPr/>
        </p:nvSpPr>
        <p:spPr>
          <a:xfrm>
            <a:off x="574837" y="6295201"/>
            <a:ext cx="32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&amp; CONFIDENTIAL</a:t>
            </a:r>
            <a:endParaRPr 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D7AD776-F194-3744-90DF-8A20820DB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37" y="792881"/>
            <a:ext cx="2324100" cy="889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50940-F305-3F4E-A959-46535D824565}"/>
              </a:ext>
            </a:extLst>
          </p:cNvPr>
          <p:cNvCxnSpPr/>
          <p:nvPr/>
        </p:nvCxnSpPr>
        <p:spPr>
          <a:xfrm>
            <a:off x="660400" y="4588934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24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25" r:id="rId2"/>
    <p:sldLayoutId id="2147483742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49C50A0-E143-C942-9EBF-5A1967889B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D8DBB88-38D3-CE41-9E0D-41D67F6A3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2152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BBD0FB-499C-B64E-B4D5-A9559B159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78F00D26-EDD9-964B-93F7-423CEB33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1C585-9E6C-0347-AB8A-3B314E758A9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84378" y="1012475"/>
            <a:ext cx="2022417" cy="78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1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728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49C50A0-E143-C942-9EBF-5A1967889B6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D8DBB88-38D3-CE41-9E0D-41D67F6A3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2152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BBD0FB-499C-B64E-B4D5-A9559B159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78F00D26-EDD9-964B-93F7-423CEB33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73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97" r:id="rId4"/>
    <p:sldLayoutId id="214748369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BA630C-3111-074E-AEAE-651A8A43E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63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2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29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B3142E9-9E84-C04C-A178-A7580929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675D7-365B-C145-A23D-F62332D0AC2C}"/>
              </a:ext>
            </a:extLst>
          </p:cNvPr>
          <p:cNvSpPr txBox="1"/>
          <p:nvPr/>
        </p:nvSpPr>
        <p:spPr>
          <a:xfrm>
            <a:off x="3034563" y="2921168"/>
            <a:ext cx="6122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6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96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2C2B441-BDED-8E48-B263-B0927FDCC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FDEAFB-B17D-884C-B41C-3A4805F66909}"/>
              </a:ext>
            </a:extLst>
          </p:cNvPr>
          <p:cNvSpPr txBox="1"/>
          <p:nvPr/>
        </p:nvSpPr>
        <p:spPr>
          <a:xfrm>
            <a:off x="710303" y="4898183"/>
            <a:ext cx="345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CA" sz="1200" b="1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HEADQUARTERS</a:t>
            </a:r>
          </a:p>
          <a:p>
            <a:pPr fontAlgn="base"/>
            <a:r>
              <a:rPr lang="en-CA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2375 E Camelback Rd, Suite 600</a:t>
            </a:r>
            <a:br>
              <a:rPr lang="en-CA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Phoenix, AZ 85016</a:t>
            </a:r>
          </a:p>
          <a:p>
            <a:pPr fontAlgn="base"/>
            <a:endParaRPr lang="en-CA" sz="1200" b="1" cap="all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CA" sz="1200" b="1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 HEADQUARTERS</a:t>
            </a:r>
          </a:p>
          <a:p>
            <a:pPr fontAlgn="base"/>
            <a:r>
              <a:rPr lang="en-CA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 Eglinton Avenue East, Suite 805</a:t>
            </a:r>
            <a:br>
              <a:rPr lang="en-CA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Toronto, Ontario M4P 1E8</a:t>
            </a:r>
          </a:p>
          <a:p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9264C-E855-974F-BDA6-795A38E1A7C5}"/>
              </a:ext>
            </a:extLst>
          </p:cNvPr>
          <p:cNvSpPr txBox="1"/>
          <p:nvPr/>
        </p:nvSpPr>
        <p:spPr>
          <a:xfrm>
            <a:off x="710303" y="3727831"/>
            <a:ext cx="347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</a:t>
            </a:r>
          </a:p>
          <a:p>
            <a:r>
              <a:rPr lang="en-CA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416.398.8900</a:t>
            </a:r>
            <a:br>
              <a:rPr lang="en-CA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info@predictum.com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4BFAC3-3483-A04F-8FDF-69C645436332}"/>
              </a:ext>
            </a:extLst>
          </p:cNvPr>
          <p:cNvCxnSpPr>
            <a:cxnSpLocks/>
          </p:cNvCxnSpPr>
          <p:nvPr/>
        </p:nvCxnSpPr>
        <p:spPr>
          <a:xfrm>
            <a:off x="770467" y="4715934"/>
            <a:ext cx="21166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218B05-7CF8-E641-9DC4-9527514FD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67" y="619006"/>
            <a:ext cx="2116666" cy="8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ABF11-BA0F-3243-A024-088391E3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DAF54-A7AB-7243-8ECD-0573B3904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766EB-6E9C-3A49-8674-B7BD3F9D5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B2CB-41F0-D440-ACB9-0FC645DD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530B3-4881-B144-A9DB-5EFCE60CA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7011-5F87-1E49-A0EC-10C10DFE1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8B4B4AD-402E-DD45-AA74-EF5B295416E8}"/>
              </a:ext>
            </a:extLst>
          </p:cNvPr>
          <p:cNvSpPr txBox="1"/>
          <p:nvPr/>
        </p:nvSpPr>
        <p:spPr>
          <a:xfrm>
            <a:off x="574837" y="6295201"/>
            <a:ext cx="32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&amp; CONFIDENTIAL</a:t>
            </a:r>
            <a:endParaRPr 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D7AD776-F194-3744-90DF-8A20820DB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7" y="792881"/>
            <a:ext cx="2324100" cy="889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50940-F305-3F4E-A959-46535D824565}"/>
              </a:ext>
            </a:extLst>
          </p:cNvPr>
          <p:cNvCxnSpPr/>
          <p:nvPr/>
        </p:nvCxnSpPr>
        <p:spPr>
          <a:xfrm>
            <a:off x="660400" y="4588934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332A288C-CA0D-464F-8DDD-35831CB99C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838"/>
            <a:ext cx="12192000" cy="55418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0154E7-25D4-7646-AE75-07346193BB42}"/>
              </a:ext>
            </a:extLst>
          </p:cNvPr>
          <p:cNvCxnSpPr/>
          <p:nvPr userDrawn="1"/>
        </p:nvCxnSpPr>
        <p:spPr>
          <a:xfrm>
            <a:off x="657352" y="4585886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03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8B4B4AD-402E-DD45-AA74-EF5B295416E8}"/>
              </a:ext>
            </a:extLst>
          </p:cNvPr>
          <p:cNvSpPr txBox="1"/>
          <p:nvPr/>
        </p:nvSpPr>
        <p:spPr>
          <a:xfrm>
            <a:off x="574837" y="6295201"/>
            <a:ext cx="32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&amp; CONFIDENTIAL</a:t>
            </a:r>
            <a:endParaRPr 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D7AD776-F194-3744-90DF-8A20820D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7" y="792881"/>
            <a:ext cx="2324100" cy="889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50940-F305-3F4E-A959-46535D824565}"/>
              </a:ext>
            </a:extLst>
          </p:cNvPr>
          <p:cNvCxnSpPr/>
          <p:nvPr/>
        </p:nvCxnSpPr>
        <p:spPr>
          <a:xfrm>
            <a:off x="660400" y="4588934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icture containing text, monitor, screen, display&#10;&#10;Description automatically generated">
            <a:extLst>
              <a:ext uri="{FF2B5EF4-FFF2-40B4-BE49-F238E27FC236}">
                <a16:creationId xmlns:a16="http://schemas.microsoft.com/office/drawing/2014/main" id="{51AE063A-F4D7-FE46-983E-F3BA5AB947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89570"/>
            <a:ext cx="12219299" cy="55542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87E3AA-3C1A-624A-A86D-93D48B366494}"/>
              </a:ext>
            </a:extLst>
          </p:cNvPr>
          <p:cNvCxnSpPr/>
          <p:nvPr userDrawn="1"/>
        </p:nvCxnSpPr>
        <p:spPr>
          <a:xfrm>
            <a:off x="666496" y="4585886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42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38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8B4B4AD-402E-DD45-AA74-EF5B295416E8}"/>
              </a:ext>
            </a:extLst>
          </p:cNvPr>
          <p:cNvSpPr txBox="1"/>
          <p:nvPr/>
        </p:nvSpPr>
        <p:spPr>
          <a:xfrm>
            <a:off x="574837" y="6295201"/>
            <a:ext cx="32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&amp; CONFIDENTIAL</a:t>
            </a:r>
            <a:endParaRPr 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D7AD776-F194-3744-90DF-8A20820DB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7" y="792881"/>
            <a:ext cx="2324100" cy="889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50940-F305-3F4E-A959-46535D824565}"/>
              </a:ext>
            </a:extLst>
          </p:cNvPr>
          <p:cNvCxnSpPr/>
          <p:nvPr/>
        </p:nvCxnSpPr>
        <p:spPr>
          <a:xfrm>
            <a:off x="660400" y="4588934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7F25CB6-54F7-E240-B8AA-C87D52BA17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018"/>
            <a:ext cx="12192000" cy="5541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F59A79-E419-F44E-A145-E680649D15AE}"/>
              </a:ext>
            </a:extLst>
          </p:cNvPr>
          <p:cNvCxnSpPr/>
          <p:nvPr userDrawn="1"/>
        </p:nvCxnSpPr>
        <p:spPr>
          <a:xfrm>
            <a:off x="666496" y="4585886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53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8B4B4AD-402E-DD45-AA74-EF5B295416E8}"/>
              </a:ext>
            </a:extLst>
          </p:cNvPr>
          <p:cNvSpPr txBox="1"/>
          <p:nvPr/>
        </p:nvSpPr>
        <p:spPr>
          <a:xfrm>
            <a:off x="574837" y="6295201"/>
            <a:ext cx="32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&amp; CONFIDENTIAL</a:t>
            </a:r>
            <a:endParaRPr 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D7AD776-F194-3744-90DF-8A20820DB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7" y="792881"/>
            <a:ext cx="2324100" cy="889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50940-F305-3F4E-A959-46535D824565}"/>
              </a:ext>
            </a:extLst>
          </p:cNvPr>
          <p:cNvCxnSpPr/>
          <p:nvPr/>
        </p:nvCxnSpPr>
        <p:spPr>
          <a:xfrm>
            <a:off x="660400" y="4588934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F8E59566-EA3B-FB4B-871E-E8FA22C183C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346"/>
            <a:ext cx="12192000" cy="5541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981BCE-4701-6E49-BE90-59FCCCAE82B2}"/>
              </a:ext>
            </a:extLst>
          </p:cNvPr>
          <p:cNvCxnSpPr/>
          <p:nvPr userDrawn="1"/>
        </p:nvCxnSpPr>
        <p:spPr>
          <a:xfrm>
            <a:off x="666496" y="4585886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5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8B4B4AD-402E-DD45-AA74-EF5B295416E8}"/>
              </a:ext>
            </a:extLst>
          </p:cNvPr>
          <p:cNvSpPr txBox="1"/>
          <p:nvPr/>
        </p:nvSpPr>
        <p:spPr>
          <a:xfrm>
            <a:off x="574837" y="6295201"/>
            <a:ext cx="32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&amp; CONFIDENTIAL</a:t>
            </a:r>
            <a:endParaRPr 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D7AD776-F194-3744-90DF-8A20820DB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7" y="792881"/>
            <a:ext cx="2324100" cy="889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50940-F305-3F4E-A959-46535D824565}"/>
              </a:ext>
            </a:extLst>
          </p:cNvPr>
          <p:cNvCxnSpPr/>
          <p:nvPr/>
        </p:nvCxnSpPr>
        <p:spPr>
          <a:xfrm>
            <a:off x="660400" y="4588934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981BCE-4701-6E49-BE90-59FCCCAE82B2}"/>
              </a:ext>
            </a:extLst>
          </p:cNvPr>
          <p:cNvCxnSpPr/>
          <p:nvPr userDrawn="1"/>
        </p:nvCxnSpPr>
        <p:spPr>
          <a:xfrm>
            <a:off x="666496" y="4585886"/>
            <a:ext cx="1490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12B3959-CB33-5E41-AA8A-4740C00AE7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1791210"/>
            <a:ext cx="12349570" cy="56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13F5EFB7-005C-6941-90D5-545D67676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A3538B-BE23-3A48-A41B-9D07401B36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4378" y="1012475"/>
            <a:ext cx="2046648" cy="782871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F0C3D289-0F62-8C46-BC5C-1726BA52D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2152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F9012BBC-9E9E-FC43-8453-37C28A044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A182BF1-D9C4-244D-A950-81C6B732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57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700" r:id="rId4"/>
    <p:sldLayoutId id="2147483733" r:id="rId5"/>
    <p:sldLayoutId id="2147483734" r:id="rId6"/>
    <p:sldLayoutId id="214748373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61B00-6083-C941-A276-136D7A9FEB3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79300" cy="170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8A1467-CBAC-B549-BBE4-7329D363DF4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784378" y="1012475"/>
            <a:ext cx="2046648" cy="7828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E36B5D-4522-EE47-9BE2-04D9E194C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2152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2021 Predictum Inc. All rights reserved.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612BB2B-A8C8-B946-8407-834CC90C4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3">
            <a:extLst>
              <a:ext uri="{FF2B5EF4-FFF2-40B4-BE49-F238E27FC236}">
                <a16:creationId xmlns:a16="http://schemas.microsoft.com/office/drawing/2014/main" id="{2DFF0901-AFA8-0E48-B666-0DC623FF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594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727" r:id="rId4"/>
    <p:sldLayoutId id="2147483739" r:id="rId5"/>
    <p:sldLayoutId id="214748374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61B00-6083-C941-A276-136D7A9FEB3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79300" cy="17018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E36B5D-4522-EE47-9BE2-04D9E194C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2152" y="6242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Copyright © 2021 Predictum Inc. All rights reserved.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612BB2B-A8C8-B946-8407-834CC90C4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0E15DBD-324A-DF4A-B26B-B1E8343B6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3">
            <a:extLst>
              <a:ext uri="{FF2B5EF4-FFF2-40B4-BE49-F238E27FC236}">
                <a16:creationId xmlns:a16="http://schemas.microsoft.com/office/drawing/2014/main" id="{2DFF0901-AFA8-0E48-B666-0DC623FF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625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832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726" r:id="rId4"/>
    <p:sldLayoutId id="214748373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10AFF-E7CB-0543-80C7-1098F7BC0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E15DBD-324A-DF4A-B26B-B1E8343B643D}" type="slidenum">
              <a:rPr lang="en-US" smtClean="0">
                <a:latin typeface="Proxima Nova Lt" panose="02000506030000020004" pitchFamily="2" charset="77"/>
              </a:rPr>
              <a:pPr/>
              <a:t>1</a:t>
            </a:fld>
            <a:endParaRPr lang="en-US" dirty="0">
              <a:latin typeface="Proxima Nova Lt" panose="02000506030000020004" pitchFamily="2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9F353-8A52-FD45-B18C-0150B569C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91870" cy="4686386"/>
          </a:xfrm>
        </p:spPr>
        <p:txBody>
          <a:bodyPr/>
          <a:lstStyle/>
          <a:p>
            <a:r>
              <a:rPr lang="en-US" sz="1800" dirty="0">
                <a:latin typeface="Proxima Nova Lt" panose="02000506030000020004" pitchFamily="2" charset="77"/>
              </a:rPr>
              <a:t>Data are in rows by columns (observations by variables) or can be “effortlessly” transformed to rows by columns</a:t>
            </a:r>
          </a:p>
          <a:p>
            <a:r>
              <a:rPr lang="en-US" sz="1800" dirty="0">
                <a:latin typeface="Proxima Nova Lt" panose="02000506030000020004" pitchFamily="2" charset="77"/>
              </a:rPr>
              <a:t>Each measurement type is only in a single column; all values in a measurement column correspond to the measurement type</a:t>
            </a:r>
          </a:p>
          <a:p>
            <a:r>
              <a:rPr lang="en-US" sz="1800" dirty="0">
                <a:latin typeface="Proxima Nova Lt" panose="02000506030000020004" pitchFamily="2" charset="77"/>
              </a:rPr>
              <a:t>Rows are all the same “data granularity.”</a:t>
            </a:r>
          </a:p>
          <a:p>
            <a:r>
              <a:rPr lang="en-US" sz="1800" dirty="0">
                <a:latin typeface="Proxima Nova Lt" panose="02000506030000020004" pitchFamily="2" charset="77"/>
              </a:rPr>
              <a:t>Table contains “key” columns whose values uniquely differentiate or “index” each row</a:t>
            </a:r>
          </a:p>
          <a:p>
            <a:r>
              <a:rPr lang="en-US" sz="1800" dirty="0">
                <a:latin typeface="Proxima Nova Lt" panose="02000506030000020004" pitchFamily="2" charset="77"/>
              </a:rPr>
              <a:t>Each “key” variable is in its own column to enable filtering, sorting and summarization</a:t>
            </a:r>
          </a:p>
          <a:p>
            <a:r>
              <a:rPr lang="en-US" sz="1800" dirty="0">
                <a:latin typeface="Proxima Nova Lt" panose="02000506030000020004" pitchFamily="2" charset="77"/>
              </a:rPr>
              <a:t>Tables do not contain blank rows or columns separating data into sub-blocks.</a:t>
            </a:r>
          </a:p>
          <a:p>
            <a:r>
              <a:rPr lang="en-US" sz="1800" dirty="0">
                <a:latin typeface="Proxima Nova Lt" panose="02000506030000020004" pitchFamily="2" charset="77"/>
              </a:rPr>
              <a:t>Rows by columns tables are “homed” to top-left corner of their worksheets and are the only data element on the worksheet.</a:t>
            </a:r>
          </a:p>
          <a:p>
            <a:r>
              <a:rPr lang="en-US" sz="1800" dirty="0">
                <a:latin typeface="Proxima Nova Lt" panose="02000506030000020004" pitchFamily="2" charset="77"/>
              </a:rPr>
              <a:t>Structured tables can always be sorted into random row order and then re-sorted back to original order using the key columns</a:t>
            </a:r>
          </a:p>
          <a:p>
            <a:endParaRPr lang="en-US" sz="1800" dirty="0">
              <a:latin typeface="Proxima Nova Lt" panose="02000506030000020004" pitchFamily="2" charset="77"/>
            </a:endParaRPr>
          </a:p>
          <a:p>
            <a:endParaRPr lang="en-US" sz="1800" dirty="0">
              <a:latin typeface="Proxima Nova Lt" panose="02000506030000020004" pitchFamily="2" charset="77"/>
            </a:endParaRP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E9613DEB-1C4D-7E4A-991D-C754E4677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472" y="2260487"/>
            <a:ext cx="3429000" cy="34163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1BBBD6-3E81-E14C-9940-E1BAD24A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74" y="250357"/>
            <a:ext cx="8899984" cy="898199"/>
          </a:xfrm>
        </p:spPr>
        <p:txBody>
          <a:bodyPr>
            <a:normAutofit/>
          </a:bodyPr>
          <a:lstStyle/>
          <a:p>
            <a:r>
              <a:rPr lang="en-US" dirty="0">
                <a:latin typeface="Proxima Nova Lt" panose="02000506030000020004" pitchFamily="2" charset="77"/>
              </a:rPr>
              <a:t>Our Practical “Structured” Definition</a:t>
            </a:r>
            <a:endParaRPr lang="en-US" sz="2000" b="0" dirty="0">
              <a:latin typeface="Proxima Nova Lt" panose="02000506030000020004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CE218-60DB-69CB-D692-1D6A8A92D1FD}"/>
              </a:ext>
            </a:extLst>
          </p:cNvPr>
          <p:cNvSpPr txBox="1"/>
          <p:nvPr/>
        </p:nvSpPr>
        <p:spPr>
          <a:xfrm>
            <a:off x="7032171" y="506881"/>
            <a:ext cx="4928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xima Nova Lt" panose="02000506030000020004" pitchFamily="2" charset="77"/>
              </a:rPr>
              <a:t>Structured Data Examples.xlsx</a:t>
            </a:r>
          </a:p>
          <a:p>
            <a:r>
              <a:rPr lang="en-US" dirty="0">
                <a:latin typeface="Proxima Nova Lt" panose="02000506030000020004" pitchFamily="2" charset="77"/>
              </a:rPr>
              <a:t>Unstructured Temperature Example.xlsx </a:t>
            </a:r>
          </a:p>
        </p:txBody>
      </p:sp>
    </p:spTree>
    <p:extLst>
      <p:ext uri="{BB962C8B-B14F-4D97-AF65-F5344CB8AC3E}">
        <p14:creationId xmlns:p14="http://schemas.microsoft.com/office/powerpoint/2010/main" val="341729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083B1-C478-7547-8076-3543338FD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E15DBD-324A-DF4A-B26B-B1E8343B643D}" type="slidenum">
              <a:rPr lang="en-US" smtClean="0">
                <a:latin typeface="Proxima Nova Lt" panose="02000506030000020004" pitchFamily="2" charset="77"/>
              </a:rPr>
              <a:pPr/>
              <a:t>2</a:t>
            </a:fld>
            <a:endParaRPr lang="en-US">
              <a:latin typeface="Proxima Nova Lt" panose="02000506030000020004" pitchFamily="2" charset="77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11CBF0-E0AF-2843-BF8D-F7A76ED176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26" y="1825625"/>
            <a:ext cx="5040947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9A87E1-7552-C94C-AD0E-943D26FAF4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Proxima Nova Lt" panose="02000506030000020004" pitchFamily="2" charset="77"/>
              </a:rPr>
              <a:t>Nametags that uniquely identify rows</a:t>
            </a:r>
          </a:p>
          <a:p>
            <a:r>
              <a:rPr lang="en-US" dirty="0">
                <a:latin typeface="Proxima Nova Lt" panose="02000506030000020004" pitchFamily="2" charset="77"/>
              </a:rPr>
              <a:t>Categorical text or integer data type (usually not freely varying)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3904E4-FA35-A84A-92C2-07B82035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Lt" panose="02000506030000020004" pitchFamily="2" charset="77"/>
              </a:rPr>
              <a:t>What are “Key” Columns?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40E21-9177-AA23-394F-0CD0412DBF58}"/>
              </a:ext>
            </a:extLst>
          </p:cNvPr>
          <p:cNvSpPr txBox="1"/>
          <p:nvPr/>
        </p:nvSpPr>
        <p:spPr>
          <a:xfrm>
            <a:off x="7032171" y="506881"/>
            <a:ext cx="4928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xima Nova Lt" panose="02000506030000020004" pitchFamily="2" charset="77"/>
              </a:rPr>
              <a:t>Structured Data Examples.xlsx</a:t>
            </a:r>
          </a:p>
          <a:p>
            <a:r>
              <a:rPr lang="en-US" dirty="0">
                <a:latin typeface="Proxima Nova Lt" panose="02000506030000020004" pitchFamily="2" charset="77"/>
              </a:rPr>
              <a:t>Unstructured Temperature Example.xlsx </a:t>
            </a:r>
          </a:p>
        </p:txBody>
      </p:sp>
    </p:spTree>
    <p:extLst>
      <p:ext uri="{BB962C8B-B14F-4D97-AF65-F5344CB8AC3E}">
        <p14:creationId xmlns:p14="http://schemas.microsoft.com/office/powerpoint/2010/main" val="332317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AFFE9-539B-96AF-3A5C-9EBB2FC80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Proxima Nova Lt" panose="02000506030000020004" pitchFamily="2" charset="77"/>
              </a:rPr>
              <a:t>Copyright © 2021 Predictum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84CA6-A14E-6C8C-E8A8-5F16BB66D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0E15DBD-324A-DF4A-B26B-B1E8343B643D}" type="slidenum">
              <a:rPr lang="en-US" smtClean="0">
                <a:latin typeface="Proxima Nova Lt" panose="02000506030000020004" pitchFamily="2" charset="77"/>
              </a:rPr>
              <a:pPr/>
              <a:t>3</a:t>
            </a:fld>
            <a:endParaRPr lang="en-US">
              <a:latin typeface="Proxima Nova Lt" panose="02000506030000020004" pitchFamily="2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29E24-8D92-9069-0012-A24795D43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276" y="1827785"/>
            <a:ext cx="5181600" cy="4351338"/>
          </a:xfrm>
        </p:spPr>
        <p:txBody>
          <a:bodyPr/>
          <a:lstStyle/>
          <a:p>
            <a:r>
              <a:rPr lang="en-US" sz="2400" dirty="0">
                <a:latin typeface="Proxima Nova Lt" panose="02000506030000020004" pitchFamily="2" charset="77"/>
              </a:rPr>
              <a:t>The “Unstructured” tab is a “rogues gallery of common data structures that don’t fit our definition</a:t>
            </a:r>
          </a:p>
          <a:p>
            <a:r>
              <a:rPr lang="en-US" sz="2400" dirty="0">
                <a:latin typeface="Proxima Nova Lt" panose="02000506030000020004" pitchFamily="2" charset="77"/>
              </a:rPr>
              <a:t>They are common.  See if they are familiar</a:t>
            </a:r>
          </a:p>
        </p:txBody>
      </p:sp>
      <p:pic>
        <p:nvPicPr>
          <p:cNvPr id="9" name="Content Placeholder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5CF93CD-09F5-0D0A-A329-30ED86EAD8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16" y="1649428"/>
            <a:ext cx="6005351" cy="2667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1E1E57-C13B-33C6-18ED-540A3361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Lt" panose="02000506030000020004" pitchFamily="2" charset="77"/>
              </a:rPr>
              <a:t>Structured – Some negative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3E9E8-992E-DBB6-A299-5E5421CDE7E4}"/>
              </a:ext>
            </a:extLst>
          </p:cNvPr>
          <p:cNvSpPr txBox="1"/>
          <p:nvPr/>
        </p:nvSpPr>
        <p:spPr>
          <a:xfrm>
            <a:off x="7032171" y="356410"/>
            <a:ext cx="4928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xima Nova Lt" panose="02000506030000020004" pitchFamily="2" charset="77"/>
              </a:rPr>
              <a:t>Structured Data Examples.xlsx</a:t>
            </a:r>
          </a:p>
          <a:p>
            <a:r>
              <a:rPr lang="en-US" dirty="0">
                <a:latin typeface="Proxima Nova Lt" panose="02000506030000020004" pitchFamily="2" charset="77"/>
              </a:rPr>
              <a:t>Unstructured Temperature Example.xlsx </a:t>
            </a:r>
          </a:p>
        </p:txBody>
      </p:sp>
      <p:pic>
        <p:nvPicPr>
          <p:cNvPr id="11" name="Picture 10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539C5B47-33F9-055A-CA52-C5FDB069D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24" y="3876060"/>
            <a:ext cx="6851576" cy="19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49933"/>
      </p:ext>
    </p:extLst>
  </p:cSld>
  <p:clrMapOvr>
    <a:masterClrMapping/>
  </p:clrMapOvr>
</p:sld>
</file>

<file path=ppt/theme/theme1.xml><?xml version="1.0" encoding="utf-8"?>
<a:theme xmlns:a="http://schemas.openxmlformats.org/drawingml/2006/main" name="Pharma 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2AFCEA3F-2CF9-9D45-ADAD-4841109D5EA4}"/>
    </a:ext>
  </a:extLst>
</a:theme>
</file>

<file path=ppt/theme/theme10.xml><?xml version="1.0" encoding="utf-8"?>
<a:theme xmlns:a="http://schemas.openxmlformats.org/drawingml/2006/main" name="Standard Slide Brown Log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E455D42A-6C2F-C041-B242-CF3E239DEA31}"/>
    </a:ext>
  </a:extLst>
</a:theme>
</file>

<file path=ppt/theme/theme11.xml><?xml version="1.0" encoding="utf-8"?>
<a:theme xmlns:a="http://schemas.openxmlformats.org/drawingml/2006/main" name="Standard Slide Brown No Logo">
  <a:themeElements>
    <a:clrScheme name="Predictu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68075"/>
      </a:accent1>
      <a:accent2>
        <a:srgbClr val="343433"/>
      </a:accent2>
      <a:accent3>
        <a:srgbClr val="1A5898"/>
      </a:accent3>
      <a:accent4>
        <a:srgbClr val="A25E97"/>
      </a:accent4>
      <a:accent5>
        <a:srgbClr val="6F3768"/>
      </a:accent5>
      <a:accent6>
        <a:srgbClr val="63A9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EB65480D-3BF3-4B4C-9ABF-76C125AF7247}"/>
    </a:ext>
  </a:extLst>
</a:theme>
</file>

<file path=ppt/theme/theme12.xml><?xml version="1.0" encoding="utf-8"?>
<a:theme xmlns:a="http://schemas.openxmlformats.org/drawingml/2006/main" name="Section Divi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6650D1BF-A277-8C4A-8101-D877665420E0}"/>
    </a:ext>
  </a:extLst>
</a:theme>
</file>

<file path=ppt/theme/theme13.xml><?xml version="1.0" encoding="utf-8"?>
<a:theme xmlns:a="http://schemas.openxmlformats.org/drawingml/2006/main" name="Conclus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4C24CEEF-7085-F641-95A2-D29E930E8A53}"/>
    </a:ext>
  </a:extLst>
</a:theme>
</file>

<file path=ppt/theme/theme14.xml><?xml version="1.0" encoding="utf-8"?>
<a:theme xmlns:a="http://schemas.openxmlformats.org/drawingml/2006/main" name="Back Pag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7CA2203C-8224-9648-B8D7-1D8946C3C2C4}"/>
    </a:ext>
  </a:extLst>
</a:theme>
</file>

<file path=ppt/theme/theme1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B42B0361-EC76-8D47-963B-9BCEB93BEC57}"/>
    </a:ext>
  </a:extLst>
</a:theme>
</file>

<file path=ppt/theme/theme16.xml><?xml version="1.0" encoding="utf-8"?>
<a:theme xmlns:a="http://schemas.openxmlformats.org/drawingml/2006/main" name="Predictum Theme">
  <a:themeElements>
    <a:clrScheme name="Predictu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Predictum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dictu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517921" rtl="0" fontAlgn="auto" latinLnBrk="0" hangingPunct="0">
          <a:lnSpc>
            <a:spcPts val="52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939800" algn="l"/>
          </a:tabLst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hemical 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DF8CD7E3-43E7-3C45-8CFE-0FA9C7CBF3F7}"/>
    </a:ext>
  </a:extLst>
</a:theme>
</file>

<file path=ppt/theme/theme3.xml><?xml version="1.0" encoding="utf-8"?>
<a:theme xmlns:a="http://schemas.openxmlformats.org/drawingml/2006/main" name="Cross Industry">
  <a:themeElements>
    <a:clrScheme name="Predictum Colou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66AA"/>
      </a:accent1>
      <a:accent2>
        <a:srgbClr val="58595B"/>
      </a:accent2>
      <a:accent3>
        <a:srgbClr val="8F8A80"/>
      </a:accent3>
      <a:accent4>
        <a:srgbClr val="A36CA8"/>
      </a:accent4>
      <a:accent5>
        <a:srgbClr val="71ADC3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B265144D-EFF3-7B4F-BC2C-51FFB5540483}"/>
    </a:ext>
  </a:extLst>
</a:theme>
</file>

<file path=ppt/theme/theme4.xml><?xml version="1.0" encoding="utf-8"?>
<a:theme xmlns:a="http://schemas.openxmlformats.org/drawingml/2006/main" name="Automot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AF604E0F-001A-5148-9F5D-A6487DF6B511}"/>
    </a:ext>
  </a:extLst>
</a:theme>
</file>

<file path=ppt/theme/theme5.xml><?xml version="1.0" encoding="utf-8"?>
<a:theme xmlns:a="http://schemas.openxmlformats.org/drawingml/2006/main" name="Semiconduct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3096288C-F3B0-554A-BA5F-D5F161A36508}"/>
    </a:ext>
  </a:extLst>
</a:theme>
</file>

<file path=ppt/theme/theme6.xml><?xml version="1.0" encoding="utf-8"?>
<a:theme xmlns:a="http://schemas.openxmlformats.org/drawingml/2006/main" name="Consumer Produc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78CEA89F-8EAE-C949-804A-2EE9376C64DF}"/>
    </a:ext>
  </a:extLst>
</a:theme>
</file>

<file path=ppt/theme/theme7.xml><?xml version="1.0" encoding="utf-8"?>
<a:theme xmlns:a="http://schemas.openxmlformats.org/drawingml/2006/main" name="Standard Slide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E8FFF2BD-E680-CD44-824B-6010BECB3635}"/>
    </a:ext>
  </a:extLst>
</a:theme>
</file>

<file path=ppt/theme/theme8.xml><?xml version="1.0" encoding="utf-8"?>
<a:theme xmlns:a="http://schemas.openxmlformats.org/drawingml/2006/main" name="Standard Slide Grey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15B2647C-C9D3-694B-8D7A-0F777E3C8B84}"/>
    </a:ext>
  </a:extLst>
</a:theme>
</file>

<file path=ppt/theme/theme9.xml><?xml version="1.0" encoding="utf-8"?>
<a:theme xmlns:a="http://schemas.openxmlformats.org/drawingml/2006/main" name="Standard Slide Grey no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dictum_Template_2021_Colours.p0tx" id="{67F126F2-0D59-1943-99D3-E666D08A69DD}" vid="{FAF487DA-63C7-4E45-9790-D987E1EDFC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299AA84E4DE342A9429CFC3753ABD0" ma:contentTypeVersion="9" ma:contentTypeDescription="Create a new document." ma:contentTypeScope="" ma:versionID="699691ddb85d18740d2c72aac5b6227c">
  <xsd:schema xmlns:xsd="http://www.w3.org/2001/XMLSchema" xmlns:xs="http://www.w3.org/2001/XMLSchema" xmlns:p="http://schemas.microsoft.com/office/2006/metadata/properties" xmlns:ns2="2de974f7-ed04-4851-baa4-6f663ad08777" targetNamespace="http://schemas.microsoft.com/office/2006/metadata/properties" ma:root="true" ma:fieldsID="74ce292d6d1c2fa73b20283c19470b0f" ns2:_="">
    <xsd:import namespace="2de974f7-ed04-4851-baa4-6f663ad087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e974f7-ed04-4851-baa4-6f663ad087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35A280-E4D8-491E-A470-19D70069AF0C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2de974f7-ed04-4851-baa4-6f663ad08777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D29BD7-FAF2-4CC2-998F-BB798479D36B}">
  <ds:schemaRefs>
    <ds:schemaRef ds:uri="2de974f7-ed04-4851-baa4-6f663ad087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3EEADB6-E7C8-4373-A423-CB22F95E69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Predictum_Template_2021_Colours</Template>
  <TotalTime>2064</TotalTime>
  <Words>249</Words>
  <Application>Microsoft Macintosh PowerPoint</Application>
  <PresentationFormat>Widescreen</PresentationFormat>
  <Paragraphs>25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3</vt:i4>
      </vt:variant>
    </vt:vector>
  </HeadingPairs>
  <TitlesOfParts>
    <vt:vector size="22" baseType="lpstr">
      <vt:lpstr>Proxima Nova Lt</vt:lpstr>
      <vt:lpstr>Calibri Light</vt:lpstr>
      <vt:lpstr>Arial</vt:lpstr>
      <vt:lpstr>Calibri</vt:lpstr>
      <vt:lpstr>Pharma Title Slide</vt:lpstr>
      <vt:lpstr>Chemical Title Slide</vt:lpstr>
      <vt:lpstr>Cross Industry</vt:lpstr>
      <vt:lpstr>Automotive</vt:lpstr>
      <vt:lpstr>Semiconductor</vt:lpstr>
      <vt:lpstr>Consumer Products</vt:lpstr>
      <vt:lpstr>Standard Slide Logo</vt:lpstr>
      <vt:lpstr>Standard Slide Grey Logo</vt:lpstr>
      <vt:lpstr>Standard Slide Grey no logo</vt:lpstr>
      <vt:lpstr>Standard Slide Brown Logo</vt:lpstr>
      <vt:lpstr>Standard Slide Brown No Logo</vt:lpstr>
      <vt:lpstr>Section Divider</vt:lpstr>
      <vt:lpstr>Conclusion Slide</vt:lpstr>
      <vt:lpstr>Back Page Slide</vt:lpstr>
      <vt:lpstr>Custom Design</vt:lpstr>
      <vt:lpstr>Our Practical “Structured” Definition</vt:lpstr>
      <vt:lpstr>What are “Key” Columns?</vt:lpstr>
      <vt:lpstr>Structured – Some negative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Transformation with Excel</dc:title>
  <dc:creator>JD Landgrebe</dc:creator>
  <cp:lastModifiedBy>JD Landgrebe</cp:lastModifiedBy>
  <cp:revision>133</cp:revision>
  <cp:lastPrinted>2021-02-12T13:27:17Z</cp:lastPrinted>
  <dcterms:created xsi:type="dcterms:W3CDTF">2021-10-13T13:34:27Z</dcterms:created>
  <dcterms:modified xsi:type="dcterms:W3CDTF">2023-11-09T16:43:27Z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0x0101007F299AA84E4DE342A9429CFC3753ABD0</vt:lpwstr>
  </property>
</Properties>
</file>